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Proxima Nova"/>
      <p:regular r:id="rId43"/>
      <p:bold r:id="rId44"/>
      <p:italic r:id="rId45"/>
      <p:boldItalic r:id="rId46"/>
    </p:embeddedFont>
    <p:embeddedFont>
      <p:font typeface="Nunito"/>
      <p:regular r:id="rId47"/>
      <p:bold r:id="rId48"/>
      <p:italic r:id="rId49"/>
      <p:boldItalic r:id="rId50"/>
    </p:embeddedFont>
    <p:embeddedFont>
      <p:font typeface="Montserra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ProximaNova-bold.fntdata"/><Relationship Id="rId43" Type="http://schemas.openxmlformats.org/officeDocument/2006/relationships/font" Target="fonts/ProximaNova-regular.fntdata"/><Relationship Id="rId46" Type="http://schemas.openxmlformats.org/officeDocument/2006/relationships/font" Target="fonts/ProximaNova-boldItalic.fntdata"/><Relationship Id="rId45" Type="http://schemas.openxmlformats.org/officeDocument/2006/relationships/font" Target="fonts/ProximaNova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Nunito-bold.fntdata"/><Relationship Id="rId47" Type="http://schemas.openxmlformats.org/officeDocument/2006/relationships/font" Target="fonts/Nunito-regular.fntdata"/><Relationship Id="rId49" Type="http://schemas.openxmlformats.org/officeDocument/2006/relationships/font" Target="fonts/Nuni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-regular.fntdata"/><Relationship Id="rId50" Type="http://schemas.openxmlformats.org/officeDocument/2006/relationships/font" Target="fonts/Nunito-boldItalic.fntdata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Google_LLC" TargetMode="External"/><Relationship Id="rId3" Type="http://schemas.openxmlformats.org/officeDocument/2006/relationships/hyperlink" Target="https://en.wikipedia.org/wiki/Data_science" TargetMode="External"/><Relationship Id="rId4" Type="http://schemas.openxmlformats.org/officeDocument/2006/relationships/hyperlink" Target="https://en.wikipedia.org/wiki/Machine_learning" TargetMode="External"/><Relationship Id="rId5" Type="http://schemas.openxmlformats.org/officeDocument/2006/relationships/hyperlink" Target="https://en.wikipedia.org/wiki/Jeremy_Howard_(entrepreneur)" TargetMode="External"/><Relationship Id="rId6" Type="http://schemas.openxmlformats.org/officeDocument/2006/relationships/hyperlink" Target="https://en.wikipedia.org/wiki/Nicholas_Gruen" TargetMode="External"/><Relationship Id="rId7" Type="http://schemas.openxmlformats.org/officeDocument/2006/relationships/hyperlink" Target="https://en.wikipedia.org/wiki/Max_Levchin" TargetMode="External"/><Relationship Id="rId8" Type="http://schemas.openxmlformats.org/officeDocument/2006/relationships/hyperlink" Target="https://en.wikipedia.org/wiki/Kaggle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5e52c17d3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5e52c17d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0f26d660f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100f26d660f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Kaggle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a subsidiary of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LLC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is an online community of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scientists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 learning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practitioners. Kaggle allows users to find and publish data sets, explore and build models in a web-based data-science environment, work with other data scientists and machine learning engineers, and enter competitions to solve data science challenges.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Kaggle got its start in 2010 by offering machine learning competitions and now also offers a public data platform, a cloud-based workbench for data science, and Artificial Intelligence education. Its key personnel were Anthony Goldbloom and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Jeremy Howard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Nicholas Gruen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was founding chair succeeded by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 Levchin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 Equity was raised in 2011 valuing the company at $25 million. On 8 March 2017, Google announced that they were acquiring Kaggle.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Fuente: </a:t>
            </a:r>
            <a:r>
              <a:rPr lang="en" sz="105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https://en.wikipedia.org/wiki/Kaggle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5e52c17d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5e52c17d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fae76a07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fae76a07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5e52c17d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5e52c17d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5e52c17d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5e52c17d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5e52c17d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5e52c17d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5e52c17d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5e52c17d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5e52c17d3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5e52c17d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0f26d660f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0f26d660f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 nombre es Nombre Apellido, soy Ingeniera de software y co-fundadora de Google, la empresa más divertida del planeta.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Tres cosas que tienes que saber sobre mi: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Aprendí a programar en 1994, a los 7 años de edad.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Soy cofundadora en @Google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Hice este proyecto nerd en mi tiempo libre ___.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5e52c17d3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105e52c17d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5e52c17d3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5e52c17d3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5e52c17d3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5e52c17d3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5e52c17d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105e52c17d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5e52c17d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5e52c17d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5e52c17d3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5e52c17d3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5e52c17d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05e52c17d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5e52c17d3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05e52c17d3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5e52c17d3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5e52c17d3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5e52c17d3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5e52c17d3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5e52c17d3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105e52c17d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5e52c17d3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5e52c17d3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5e52c17d3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5e52c17d3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5e52c17d3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105e52c17d3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5e52c17d3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105e52c17d3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5e52c17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105e52c17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4be32dd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104be32dd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47844831e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47844831e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0f26d660f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0f26d660f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Relationship Id="rId4" Type="http://schemas.openxmlformats.org/officeDocument/2006/relationships/image" Target="../media/image23.gif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3.gif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0" name="Google Shape;5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74" name="Google Shape;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7" name="Google Shape;77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5" name="Google Shape;85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9" name="Google Shape;89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5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5"/>
          <p:cNvPicPr preferRelativeResize="0"/>
          <p:nvPr/>
        </p:nvPicPr>
        <p:blipFill rotWithShape="1">
          <a:blip r:embed="rId4">
            <a:alphaModFix/>
          </a:blip>
          <a:srcRect b="0" l="20012" r="19490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25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0" name="Google Shape;110;p2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" name="Google Shape;114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" name="Google Shape;118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" name="Google Shape;1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2" name="Google Shape;122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2"/>
          <p:cNvPicPr preferRelativeResize="0"/>
          <p:nvPr/>
        </p:nvPicPr>
        <p:blipFill rotWithShape="1">
          <a:blip r:embed="rId3">
            <a:alphaModFix/>
          </a:blip>
          <a:srcRect b="0" l="20012" r="19490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3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4" name="Google Shape;134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5" name="Google Shape;1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7" name="Google Shape;3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3" name="Google Shape;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hyperlink" Target="https://cs.stanford.edu/people/nick/py/" TargetMode="External"/><Relationship Id="rId5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hyperlink" Target="https://www.kaggle.com/colinmorris/functions-and-getting-help" TargetMode="External"/><Relationship Id="rId5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hyperlink" Target="https://docs.python.org/3/library/functions.html" TargetMode="External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Relationship Id="rId4" Type="http://schemas.openxmlformats.org/officeDocument/2006/relationships/image" Target="../media/image17.png"/><Relationship Id="rId5" Type="http://schemas.openxmlformats.org/officeDocument/2006/relationships/image" Target="../media/image51.png"/><Relationship Id="rId6" Type="http://schemas.openxmlformats.org/officeDocument/2006/relationships/image" Target="../media/image21.png"/><Relationship Id="rId7" Type="http://schemas.openxmlformats.org/officeDocument/2006/relationships/image" Target="../media/image33.png"/><Relationship Id="rId8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5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15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Relationship Id="rId4" Type="http://schemas.openxmlformats.org/officeDocument/2006/relationships/hyperlink" Target="https://colab.research.google.com/drive/1GBs0NzEHBGg8w6p2bROMoSzrHHVrLiZd?usp=sharing" TargetMode="External"/><Relationship Id="rId5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jpg"/><Relationship Id="rId4" Type="http://schemas.openxmlformats.org/officeDocument/2006/relationships/image" Target="../media/image48.png"/><Relationship Id="rId5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hyperlink" Target="https://colab.research.google.com/drive/1Sfl6jZj5Z8VfkD0OYbmSFBRDMxadxQWR?usp=sharing" TargetMode="External"/><Relationship Id="rId5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15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hyperlink" Target="https://www.kaggle.com/colinmorris/functions-and-getting-help" TargetMode="External"/><Relationship Id="rId5" Type="http://schemas.openxmlformats.org/officeDocument/2006/relationships/hyperlink" Target="https://www.kaggle.com/kernels/fork/1275158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9.gif"/><Relationship Id="rId5" Type="http://schemas.openxmlformats.org/officeDocument/2006/relationships/hyperlink" Target="https://www.kaggle.com/colinmorris/functions-and-getting-help" TargetMode="External"/><Relationship Id="rId6" Type="http://schemas.openxmlformats.org/officeDocument/2006/relationships/hyperlink" Target="https://www.kaggle.com/kernels/fork/1275158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RPfWSa5iBm0ZJRjSNWvVXL1ggnqY5rLK/view?usp=sharing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hyperlink" Target="https://www.youtube.com/watch?v=u-OmVr_fT4s" TargetMode="External"/><Relationship Id="rId5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9"/>
          <p:cNvSpPr txBox="1"/>
          <p:nvPr/>
        </p:nvSpPr>
        <p:spPr>
          <a:xfrm>
            <a:off x="668625" y="1959750"/>
            <a:ext cx="24657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Python Reference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Nick Parlante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49"/>
          <p:cNvSpPr txBox="1"/>
          <p:nvPr/>
        </p:nvSpPr>
        <p:spPr>
          <a:xfrm>
            <a:off x="377100" y="386275"/>
            <a:ext cx="85797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 Reference 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@ Stanford CS106A</a:t>
            </a:r>
            <a:endParaRPr sz="3000"/>
          </a:p>
        </p:txBody>
      </p:sp>
      <p:pic>
        <p:nvPicPr>
          <p:cNvPr id="236" name="Google Shape;23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975" y="1292575"/>
            <a:ext cx="5116674" cy="25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Learn Python Tutorials de Kaggle</a:t>
            </a:r>
            <a:endParaRPr b="1" i="0" sz="2700" u="none" cap="none" strike="noStrike">
              <a:solidFill>
                <a:srgbClr val="000000"/>
              </a:solidFill>
            </a:endParaRPr>
          </a:p>
        </p:txBody>
      </p:sp>
      <p:pic>
        <p:nvPicPr>
          <p:cNvPr id="242" name="Google Shape;24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0"/>
          <p:cNvSpPr txBox="1"/>
          <p:nvPr/>
        </p:nvSpPr>
        <p:spPr>
          <a:xfrm>
            <a:off x="5448375" y="1911923"/>
            <a:ext cx="3353400" cy="18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Certificación gratuita @ Kaggle.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Funciones y cómo usar help()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175" y="1707876"/>
            <a:ext cx="4378276" cy="16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/>
        </p:nvSpPr>
        <p:spPr>
          <a:xfrm>
            <a:off x="4673425" y="1626900"/>
            <a:ext cx="3969300" cy="18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¿Qué es una función en Python?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6211" y="0"/>
            <a:ext cx="40413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2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Definición de función</a:t>
            </a:r>
            <a:endParaRPr sz="3000"/>
          </a:p>
        </p:txBody>
      </p:sp>
      <p:sp>
        <p:nvSpPr>
          <p:cNvPr id="260" name="Google Shape;260;p52"/>
          <p:cNvSpPr txBox="1"/>
          <p:nvPr/>
        </p:nvSpPr>
        <p:spPr>
          <a:xfrm>
            <a:off x="619950" y="1254613"/>
            <a:ext cx="79041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son una manera conveniente de dividir el código en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bloques útiles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permitiendo cierto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orden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haciéndolo más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leíble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reproducible, escalable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y nos permite ser más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productivas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Ciencias 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 la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Computación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en específico en la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programación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usamos las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frecuentemente para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aislar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un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problema dado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y que pueda reutilizarse muchas veces.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600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3"/>
          <p:cNvSpPr txBox="1"/>
          <p:nvPr/>
        </p:nvSpPr>
        <p:spPr>
          <a:xfrm>
            <a:off x="502950" y="285675"/>
            <a:ext cx="8138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Definición mátemática de 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3"/>
          <p:cNvSpPr txBox="1"/>
          <p:nvPr/>
        </p:nvSpPr>
        <p:spPr>
          <a:xfrm>
            <a:off x="346675" y="1371150"/>
            <a:ext cx="7952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es el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mapeo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un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conjunto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entradas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(comúnmente nombrado dominio) a un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conjunto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posibles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salidas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(el co-dominio). 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puede ser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comprendida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al pensar en 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máquina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que toma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valores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cierto tipo, y los transforma en 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salida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particular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450" y="3241975"/>
            <a:ext cx="3054125" cy="17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2925" y="373650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4"/>
          <p:cNvSpPr txBox="1"/>
          <p:nvPr/>
        </p:nvSpPr>
        <p:spPr>
          <a:xfrm>
            <a:off x="502950" y="209475"/>
            <a:ext cx="81381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Ejemplo de una función</a:t>
            </a:r>
            <a:endParaRPr sz="3000"/>
          </a:p>
        </p:txBody>
      </p:sp>
      <p:pic>
        <p:nvPicPr>
          <p:cNvPr id="276" name="Google Shape;2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150" y="829863"/>
            <a:ext cx="3732611" cy="4008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4"/>
          <p:cNvSpPr txBox="1"/>
          <p:nvPr/>
        </p:nvSpPr>
        <p:spPr>
          <a:xfrm>
            <a:off x="5322750" y="2293525"/>
            <a:ext cx="33183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 ejemplo, esta máquina función transforma cada esfera en un cubo.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5"/>
          <p:cNvSpPr txBox="1"/>
          <p:nvPr/>
        </p:nvSpPr>
        <p:spPr>
          <a:xfrm>
            <a:off x="502950" y="209475"/>
            <a:ext cx="81381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(Otro) ejemplo de una función</a:t>
            </a:r>
            <a:endParaRPr sz="3000"/>
          </a:p>
        </p:txBody>
      </p:sp>
      <p:pic>
        <p:nvPicPr>
          <p:cNvPr id="284" name="Google Shape;2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5"/>
          <p:cNvSpPr txBox="1"/>
          <p:nvPr/>
        </p:nvSpPr>
        <p:spPr>
          <a:xfrm>
            <a:off x="502950" y="1911746"/>
            <a:ext cx="33183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Podemos representar la correlación que hay entre una variable dependiente y otra independiente.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6" name="Google Shape;28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575" y="1136113"/>
            <a:ext cx="3882189" cy="36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Declarando una función en Python</a:t>
            </a:r>
            <a:endParaRPr sz="3000"/>
          </a:p>
        </p:txBody>
      </p:sp>
      <p:sp>
        <p:nvSpPr>
          <p:cNvPr id="293" name="Google Shape;293;p56"/>
          <p:cNvSpPr txBox="1"/>
          <p:nvPr/>
        </p:nvSpPr>
        <p:spPr>
          <a:xfrm>
            <a:off x="233475" y="1254625"/>
            <a:ext cx="87231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una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se construye usando la palabra clave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def: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74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  <p:sp>
        <p:nvSpPr>
          <p:cNvPr id="295" name="Google Shape;295;p56"/>
          <p:cNvSpPr txBox="1"/>
          <p:nvPr/>
        </p:nvSpPr>
        <p:spPr>
          <a:xfrm>
            <a:off x="332525" y="2051750"/>
            <a:ext cx="830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pikachu_dice_hola():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"Hola mi nombre es Pikachu"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56"/>
          <p:cNvSpPr txBox="1"/>
          <p:nvPr/>
        </p:nvSpPr>
        <p:spPr>
          <a:xfrm>
            <a:off x="233475" y="3066675"/>
            <a:ext cx="840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Para llamar una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usamos el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nombre de la función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seguida de un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paréntesis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56"/>
          <p:cNvSpPr txBox="1"/>
          <p:nvPr/>
        </p:nvSpPr>
        <p:spPr>
          <a:xfrm>
            <a:off x="233475" y="3897975"/>
            <a:ext cx="7690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pikachu_dice_hola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"Hola mi nombre es Pikachu"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pikachu_dice_hola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7"/>
          <p:cNvSpPr txBox="1"/>
          <p:nvPr/>
        </p:nvSpPr>
        <p:spPr>
          <a:xfrm>
            <a:off x="4134450" y="1321350"/>
            <a:ext cx="44187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Tipos de funciones en Python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8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3 tipos de funciones 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 Python</a:t>
            </a:r>
            <a:endParaRPr sz="3000"/>
          </a:p>
        </p:txBody>
      </p:sp>
      <p:sp>
        <p:nvSpPr>
          <p:cNvPr id="312" name="Google Shape;312;p58"/>
          <p:cNvSpPr txBox="1"/>
          <p:nvPr/>
        </p:nvSpPr>
        <p:spPr>
          <a:xfrm>
            <a:off x="233475" y="1254625"/>
            <a:ext cx="8723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 integradas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como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help()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para preguntar por más información de un método,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min()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para obtener el valor mínimo,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print()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para imprimir un objeto en la terminal. 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Puedes encontrar todas las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integradas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 u="sng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acá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Las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funciones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definidas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usuario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que son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que les desarrolladora/es construyen para ayudarse. Nuestra función </a:t>
            </a:r>
            <a:r>
              <a:rPr lang="en" sz="1800">
                <a:solidFill>
                  <a:srgbClr val="44184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pikachu_dice_hola() 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es un ejemplo de este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tipo de funciones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3.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Las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 anónimas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que también se les llama funciones lambda porque no son declaradas con la palabra reservada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def.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3" name="Google Shape;31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0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1"/>
          <p:cNvPicPr preferRelativeResize="0"/>
          <p:nvPr/>
        </p:nvPicPr>
        <p:blipFill rotWithShape="1">
          <a:blip r:embed="rId3">
            <a:alphaModFix/>
          </a:blip>
          <a:srcRect b="30118" l="21819" r="7428" t="0"/>
          <a:stretch/>
        </p:blipFill>
        <p:spPr>
          <a:xfrm>
            <a:off x="5649175" y="892500"/>
            <a:ext cx="2644200" cy="261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7" name="Google Shape;167;p41"/>
          <p:cNvSpPr txBox="1"/>
          <p:nvPr/>
        </p:nvSpPr>
        <p:spPr>
          <a:xfrm>
            <a:off x="871800" y="1820450"/>
            <a:ext cx="30000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Co-founder &amp; Machine Learning Engineer,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Google</a:t>
            </a:r>
            <a:endParaRPr b="1"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@mitwitter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micorreo@correocool.com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8" name="Google Shape;1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1"/>
          <p:cNvSpPr txBox="1"/>
          <p:nvPr/>
        </p:nvSpPr>
        <p:spPr>
          <a:xfrm>
            <a:off x="871800" y="6378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Nombre Apellido</a:t>
            </a:r>
            <a:endParaRPr/>
          </a:p>
        </p:txBody>
      </p:sp>
      <p:pic>
        <p:nvPicPr>
          <p:cNvPr id="170" name="Google Shape;17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5248" y="3566213"/>
            <a:ext cx="402002" cy="61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788" y="3471725"/>
            <a:ext cx="802875" cy="8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3925" y="3602187"/>
            <a:ext cx="1602074" cy="5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8450" y="822475"/>
            <a:ext cx="2864126" cy="286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9"/>
          <p:cNvSpPr txBox="1"/>
          <p:nvPr/>
        </p:nvSpPr>
        <p:spPr>
          <a:xfrm>
            <a:off x="4134450" y="1321350"/>
            <a:ext cx="44187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Pase de argumentos en una función.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60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Pase de argumentos en una función</a:t>
            </a:r>
            <a:endParaRPr sz="3000"/>
          </a:p>
        </p:txBody>
      </p:sp>
      <p:sp>
        <p:nvSpPr>
          <p:cNvPr id="328" name="Google Shape;328;p60"/>
          <p:cNvSpPr txBox="1"/>
          <p:nvPr/>
        </p:nvSpPr>
        <p:spPr>
          <a:xfrm>
            <a:off x="233475" y="1254625"/>
            <a:ext cx="8723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Una ventaja de las funciones es que podemos usarla para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pasar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y pueden ser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cuantos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quieras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siempre y cuando se separen por 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coma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(,).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 siguiente ejemplo contiene 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 con un argumento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(pokemon_name). Cuando se declara la función, le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pasamos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la variable que guarda el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nombre de nuestro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pokemon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, que posteriormente es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usado dentro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la función para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imprimir una oración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más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compleja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Los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en la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documentación oficial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frecuentemente se les llama también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Google Shape;32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1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61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Pase de argumentos en una función</a:t>
            </a:r>
            <a:endParaRPr sz="3000"/>
          </a:p>
        </p:txBody>
      </p:sp>
      <p:pic>
        <p:nvPicPr>
          <p:cNvPr id="336" name="Google Shape;33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1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  <p:sp>
        <p:nvSpPr>
          <p:cNvPr id="337" name="Google Shape;337;p61"/>
          <p:cNvSpPr txBox="1"/>
          <p:nvPr/>
        </p:nvSpPr>
        <p:spPr>
          <a:xfrm>
            <a:off x="233475" y="1817475"/>
            <a:ext cx="8723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imprime_nombre_de_pokemon(pokemon_name)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(pokemon_name +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es un Pokemon."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imprime_nombre_de_pokemon(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"Charizard"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imprime_nombre_de_pokemon(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"Squirtle"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imprime_nombre_de_pokemon(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"Bulbasaur"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Google Shape;338;p61"/>
          <p:cNvSpPr txBox="1"/>
          <p:nvPr/>
        </p:nvSpPr>
        <p:spPr>
          <a:xfrm>
            <a:off x="199725" y="10612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 ejemplo: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2"/>
          <p:cNvSpPr txBox="1"/>
          <p:nvPr/>
        </p:nvSpPr>
        <p:spPr>
          <a:xfrm>
            <a:off x="4134450" y="1321350"/>
            <a:ext cx="44187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¿Parámetros o argumentos?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3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Parámetros o argumentos?</a:t>
            </a:r>
            <a:endParaRPr sz="3000"/>
          </a:p>
        </p:txBody>
      </p:sp>
      <p:sp>
        <p:nvSpPr>
          <p:cNvPr id="353" name="Google Shape;353;p63"/>
          <p:cNvSpPr txBox="1"/>
          <p:nvPr/>
        </p:nvSpPr>
        <p:spPr>
          <a:xfrm>
            <a:off x="233475" y="1254625"/>
            <a:ext cx="8723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 término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parámetro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puede ser utilizado de manera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intercambiable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al final del día se trata de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información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 transmite a una función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Desde la perspectiva de una función: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parámetro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es la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variable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definida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dentro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los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paréntesis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en la definición de la función.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por lo tanto es el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valor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que es enviado a la función cuando se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definió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" name="Google Shape;35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54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4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Número de argumentos en una función</a:t>
            </a:r>
            <a:endParaRPr sz="3000"/>
          </a:p>
        </p:txBody>
      </p:sp>
      <p:sp>
        <p:nvSpPr>
          <p:cNvPr id="361" name="Google Shape;361;p64"/>
          <p:cNvSpPr txBox="1"/>
          <p:nvPr/>
        </p:nvSpPr>
        <p:spPr>
          <a:xfrm>
            <a:off x="233475" y="933900"/>
            <a:ext cx="87231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 defecto, 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debe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ser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llamada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con el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número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correcto y exacto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 Eso significa que si una función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espera 2 argumentos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tienes que llamar la función con esos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2 argumentos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no más ni menos.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2" name="Google Shape;36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2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  <p:sp>
        <p:nvSpPr>
          <p:cNvPr id="363" name="Google Shape;363;p64"/>
          <p:cNvSpPr txBox="1"/>
          <p:nvPr/>
        </p:nvSpPr>
        <p:spPr>
          <a:xfrm>
            <a:off x="233475" y="2350875"/>
            <a:ext cx="8723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imprime_pokemon_nombre_y_tipo(pokemon_name, pokemon_type):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(pokemon_name +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es tipo 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pokemon_type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imprime_pokemon_nombre_y_tipo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"Charizard"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"Fuego"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5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Número de argumentos en una función</a:t>
            </a:r>
            <a:endParaRPr sz="3000"/>
          </a:p>
        </p:txBody>
      </p:sp>
      <p:pic>
        <p:nvPicPr>
          <p:cNvPr id="370" name="Google Shape;37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2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  <p:sp>
        <p:nvSpPr>
          <p:cNvPr id="371" name="Google Shape;371;p65"/>
          <p:cNvSpPr txBox="1"/>
          <p:nvPr/>
        </p:nvSpPr>
        <p:spPr>
          <a:xfrm>
            <a:off x="233475" y="2579475"/>
            <a:ext cx="8723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imprime_pokemon_nombre_y_tipo(pokemon_name, pokemon_type):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(pokemon_name +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es tipo 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pokemon_type)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imprime_pokemon_nombre_y_tipo(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"Charizard"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imprime_pokemon_nombre_y_tipo(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"Charizard"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"Takis"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"Fuego"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65"/>
          <p:cNvSpPr txBox="1"/>
          <p:nvPr/>
        </p:nvSpPr>
        <p:spPr>
          <a:xfrm>
            <a:off x="233475" y="977863"/>
            <a:ext cx="795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 tratas de llamar la función con 1 o 3 argumentos, saldrá un error en el intérprete.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 ejemplo: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6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Argumentos arbitrarios (*args)</a:t>
            </a:r>
            <a:endParaRPr sz="3000"/>
          </a:p>
        </p:txBody>
      </p:sp>
      <p:pic>
        <p:nvPicPr>
          <p:cNvPr id="379" name="Google Shape;3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78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  <p:sp>
        <p:nvSpPr>
          <p:cNvPr id="380" name="Google Shape;380;p66"/>
          <p:cNvSpPr txBox="1"/>
          <p:nvPr/>
        </p:nvSpPr>
        <p:spPr>
          <a:xfrm>
            <a:off x="233475" y="2960475"/>
            <a:ext cx="87231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imprime_pokemon_fuerte(*pokemons):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(pokemon_name +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El pokemon mas fuerte es 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pokemons[</a:t>
            </a:r>
            <a:r>
              <a:rPr lang="en" sz="15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imprime_pokemon_fuerte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"Charizard"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"Squirtle"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"Bulbasaur"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1" name="Google Shape;381;p66"/>
          <p:cNvSpPr txBox="1"/>
          <p:nvPr/>
        </p:nvSpPr>
        <p:spPr>
          <a:xfrm>
            <a:off x="233475" y="901663"/>
            <a:ext cx="7952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 desconocemos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cuántos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serán pasados a tu función, agrega un asterisco (*) antes del nombre del parámetro en la definición de la función.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 esta manera la función podrá recibir una tupla de argumentos, y se puede acceder a los elementos ordenadamente: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7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Valor de parámetros por defecto</a:t>
            </a:r>
            <a:endParaRPr sz="3000"/>
          </a:p>
        </p:txBody>
      </p:sp>
      <p:pic>
        <p:nvPicPr>
          <p:cNvPr id="388" name="Google Shape;38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4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  <p:sp>
        <p:nvSpPr>
          <p:cNvPr id="389" name="Google Shape;389;p67"/>
          <p:cNvSpPr txBox="1"/>
          <p:nvPr/>
        </p:nvSpPr>
        <p:spPr>
          <a:xfrm>
            <a:off x="283000" y="2162263"/>
            <a:ext cx="87231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imprime_pais_de_pokemon(country = 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"Mexico"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"Mi pokemon es oriundo de 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country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imprime_pais_de_pokemon(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"Guatemala"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imprime_pais_de_pokemon(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"Perú"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imprime_pais_de_pokemon()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imprime_pais_de_pokemon(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"Colombia"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67"/>
          <p:cNvSpPr txBox="1"/>
          <p:nvPr/>
        </p:nvSpPr>
        <p:spPr>
          <a:xfrm>
            <a:off x="233475" y="901663"/>
            <a:ext cx="7952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 siguiente ejemplo muestra cómo usar un valor de parámetro por defecto.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 definimos la función sin argumento, utiliza un valor por defecto: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8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Pasando una lista como argumento</a:t>
            </a:r>
            <a:endParaRPr sz="3000"/>
          </a:p>
        </p:txBody>
      </p:sp>
      <p:pic>
        <p:nvPicPr>
          <p:cNvPr id="397" name="Google Shape;39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1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  <p:sp>
        <p:nvSpPr>
          <p:cNvPr id="398" name="Google Shape;398;p68"/>
          <p:cNvSpPr txBox="1"/>
          <p:nvPr/>
        </p:nvSpPr>
        <p:spPr>
          <a:xfrm>
            <a:off x="233475" y="2960475"/>
            <a:ext cx="8723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imprime_pokemons(pokemon):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pokemon: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pokemons = [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"Charizard"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"Squirtle"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"Bulbasaur"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imprime_pokemons(pokemons)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68"/>
          <p:cNvSpPr txBox="1"/>
          <p:nvPr/>
        </p:nvSpPr>
        <p:spPr>
          <a:xfrm>
            <a:off x="233475" y="901673"/>
            <a:ext cx="79524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Puedes mandar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cualquier tipo de dato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como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a una función(como 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cadena de caracteres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lista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o un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diccionario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) y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será tratado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como el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mismo tipo de dato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dentro de la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 ejemplo, si envías 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Lista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como un argumento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seguirá siendo 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Lista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cuando llegue a la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/>
          <p:nvPr/>
        </p:nvSpPr>
        <p:spPr>
          <a:xfrm>
            <a:off x="3877675" y="1910250"/>
            <a:ext cx="44187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 en Python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9"/>
          <p:cNvSpPr txBox="1"/>
          <p:nvPr/>
        </p:nvSpPr>
        <p:spPr>
          <a:xfrm>
            <a:off x="4134450" y="1321350"/>
            <a:ext cx="44187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Valores que puede retornar una función.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70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Valores que puede retornar una función</a:t>
            </a:r>
            <a:endParaRPr sz="3000"/>
          </a:p>
        </p:txBody>
      </p:sp>
      <p:sp>
        <p:nvSpPr>
          <p:cNvPr id="414" name="Google Shape;414;p70"/>
          <p:cNvSpPr txBox="1"/>
          <p:nvPr/>
        </p:nvSpPr>
        <p:spPr>
          <a:xfrm>
            <a:off x="233475" y="1254625"/>
            <a:ext cx="87231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Para que 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retorne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un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valor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podemos usar la palabra reservada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return: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5" name="Google Shape;41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2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  <p:sp>
        <p:nvSpPr>
          <p:cNvPr id="416" name="Google Shape;416;p70"/>
          <p:cNvSpPr txBox="1"/>
          <p:nvPr/>
        </p:nvSpPr>
        <p:spPr>
          <a:xfrm>
            <a:off x="233475" y="1969875"/>
            <a:ext cx="8723100" cy="27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imprime_velocidad_pokemon(x):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eturn </a:t>
            </a:r>
            <a:r>
              <a:rPr lang="en" sz="15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x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(imprime_velocidad_pokemon(</a:t>
            </a:r>
            <a:r>
              <a:rPr lang="en" sz="15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(imprime_velocidad_pokemon(</a:t>
            </a:r>
            <a:r>
              <a:rPr lang="en" sz="15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(imprime_velocidad_pokemon(</a:t>
            </a:r>
            <a:r>
              <a:rPr lang="en" sz="15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1"/>
          <p:cNvSpPr txBox="1"/>
          <p:nvPr/>
        </p:nvSpPr>
        <p:spPr>
          <a:xfrm>
            <a:off x="233475" y="1254625"/>
            <a:ext cx="87231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definición de una función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no puede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estar vacía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pero si por alguna razón tenemos una definición de función sin contenido, podemos usar la palabra reservada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pass 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para evitar obtener un error.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71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 definición pass</a:t>
            </a:r>
            <a:endParaRPr sz="3000"/>
          </a:p>
        </p:txBody>
      </p:sp>
      <p:pic>
        <p:nvPicPr>
          <p:cNvPr id="424" name="Google Shape;42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2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  <p:sp>
        <p:nvSpPr>
          <p:cNvPr id="425" name="Google Shape;425;p71"/>
          <p:cNvSpPr txBox="1"/>
          <p:nvPr/>
        </p:nvSpPr>
        <p:spPr>
          <a:xfrm>
            <a:off x="210450" y="2794600"/>
            <a:ext cx="8723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do_nothing():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2"/>
          <p:cNvSpPr/>
          <p:nvPr/>
        </p:nvSpPr>
        <p:spPr>
          <a:xfrm>
            <a:off x="803550" y="1807650"/>
            <a:ext cx="7536900" cy="15282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2"/>
          <p:cNvSpPr txBox="1"/>
          <p:nvPr/>
        </p:nvSpPr>
        <p:spPr>
          <a:xfrm>
            <a:off x="1358700" y="1961850"/>
            <a:ext cx="64266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Crowd-coding: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Funciones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440" name="Google Shape;44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73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2" name="Google Shape;442;p73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b="0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3" name="Google Shape;443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/>
          <p:nvPr/>
        </p:nvSpPr>
        <p:spPr>
          <a:xfrm>
            <a:off x="803550" y="1632600"/>
            <a:ext cx="7536900" cy="18783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74"/>
          <p:cNvSpPr txBox="1"/>
          <p:nvPr/>
        </p:nvSpPr>
        <p:spPr>
          <a:xfrm>
            <a:off x="1358700" y="1786800"/>
            <a:ext cx="6426600" cy="17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Crowd-coding: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ejercicios de funciones en Python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75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6"/>
          <p:cNvSpPr txBox="1"/>
          <p:nvPr/>
        </p:nvSpPr>
        <p:spPr>
          <a:xfrm>
            <a:off x="3877675" y="1910250"/>
            <a:ext cx="44187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 en Python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1" i="0" sz="3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4"/>
          <p:cNvSpPr txBox="1"/>
          <p:nvPr/>
        </p:nvSpPr>
        <p:spPr>
          <a:xfrm>
            <a:off x="731550" y="1141950"/>
            <a:ext cx="7422300" cy="3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dar breve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lectura</a:t>
            </a:r>
            <a:r>
              <a:rPr b="1"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la presentación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Funciones en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 veremos la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importancia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crear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métodos propios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un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lenguaje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programación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su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sintaxis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Posteriormente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estudiar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Python Notebook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sobre </a:t>
            </a: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Funciones en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Kaggle, donde además podremos realizar un </a:t>
            </a: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challenge</a:t>
            </a:r>
            <a:r>
              <a:rPr b="1"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Finalmente, vamos a cerrar la sesión con 21 ejercicios 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práctica</a:t>
            </a:r>
            <a:r>
              <a:rPr b="1"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funciones en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y dejar un breve espacio para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preguntas y respuestas</a:t>
            </a:r>
            <a:r>
              <a:rPr b="1" lang="en">
                <a:solidFill>
                  <a:srgbClr val="E8E7E3"/>
                </a:solidFill>
              </a:rPr>
              <a:t>🤖💜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5"/>
          <p:cNvPicPr preferRelativeResize="0"/>
          <p:nvPr/>
        </p:nvPicPr>
        <p:blipFill rotWithShape="1">
          <a:blip r:embed="rId4">
            <a:alphaModFix/>
          </a:blip>
          <a:srcRect b="11316" l="6076" r="0" t="0"/>
          <a:stretch/>
        </p:blipFill>
        <p:spPr>
          <a:xfrm flipH="1">
            <a:off x="6539600" y="1207200"/>
            <a:ext cx="2489075" cy="30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5"/>
          <p:cNvSpPr txBox="1"/>
          <p:nvPr/>
        </p:nvSpPr>
        <p:spPr>
          <a:xfrm>
            <a:off x="548850" y="1049400"/>
            <a:ext cx="7270800" cy="3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 la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se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ión.</a:t>
            </a:r>
            <a:endParaRPr b="1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Presentación+código: 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Funciones en Python.</a:t>
            </a:r>
            <a:endParaRPr b="0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0 -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Crowd-coding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1600" u="sng">
                <a:solidFill>
                  <a:schemeClr val="accent5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Funciones en Python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K.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0 - 9:30 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1600" u="sng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6"/>
              </a:rPr>
              <a:t>Funciones en Python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7"/>
          <p:cNvSpPr txBox="1"/>
          <p:nvPr/>
        </p:nvSpPr>
        <p:spPr>
          <a:xfrm>
            <a:off x="605700" y="310075"/>
            <a:ext cx="80424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Python Crash Course 2da edición</a:t>
            </a:r>
            <a:endParaRPr sz="2500"/>
          </a:p>
        </p:txBody>
      </p:sp>
      <p:pic>
        <p:nvPicPr>
          <p:cNvPr id="218" name="Google Shape;21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7"/>
          <p:cNvSpPr txBox="1"/>
          <p:nvPr/>
        </p:nvSpPr>
        <p:spPr>
          <a:xfrm>
            <a:off x="5077050" y="2153100"/>
            <a:ext cx="21828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Eric Matthes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Capítulo 8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750" y="1286026"/>
            <a:ext cx="2328975" cy="30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8"/>
          <p:cNvSpPr txBox="1"/>
          <p:nvPr/>
        </p:nvSpPr>
        <p:spPr>
          <a:xfrm>
            <a:off x="377100" y="3862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 Tutorial for Absolute Beginners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48"/>
          <p:cNvSpPr txBox="1"/>
          <p:nvPr/>
        </p:nvSpPr>
        <p:spPr>
          <a:xfrm>
            <a:off x="377100" y="2193213"/>
            <a:ext cx="32940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Python Functions de Programming with Mosh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5125" y="1380813"/>
            <a:ext cx="4951526" cy="2785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